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-25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2.svg"/><Relationship Id="rId4" Type="http://schemas.openxmlformats.org/officeDocument/2006/relationships/image" Target="../media/image2.png"/><Relationship Id="rId5" Type="http://schemas.openxmlformats.org/officeDocument/2006/relationships/image" Target="../media/image64.svg"/><Relationship Id="rId6" Type="http://schemas.openxmlformats.org/officeDocument/2006/relationships/image" Target="../media/image3.png"/><Relationship Id="rId7" Type="http://schemas.openxmlformats.org/officeDocument/2006/relationships/image" Target="../media/image66.svg"/><Relationship Id="rId8" Type="http://schemas.openxmlformats.org/officeDocument/2006/relationships/image" Target="../media/image4.png"/><Relationship Id="rId9" Type="http://schemas.openxmlformats.org/officeDocument/2006/relationships/image" Target="../media/image68.svg"/><Relationship Id="rId1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4" Type="http://schemas.openxmlformats.org/officeDocument/2006/relationships/image" Target="../media/image9.png"/><Relationship Id="rId5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4" Type="http://schemas.openxmlformats.org/officeDocument/2006/relationships/image" Target="../media/image10.png"/><Relationship Id="rId5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4" Type="http://schemas.openxmlformats.org/officeDocument/2006/relationships/image" Target="../media/image11.png"/><Relationship Id="rId5" Type="http://schemas.openxmlformats.org/officeDocument/2006/relationships/image" Target="../media/image79.svg"/><Relationship Id="rId6" Type="http://schemas.openxmlformats.org/officeDocument/2006/relationships/image" Target="../media/image12.png"/><Relationship Id="rId7" Type="http://schemas.openxmlformats.org/officeDocument/2006/relationships/image" Target="../media/image81.svg"/><Relationship Id="rId8" Type="http://schemas.openxmlformats.org/officeDocument/2006/relationships/image" Target="../media/image13.png"/><Relationship Id="rId9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4" Type="http://schemas.openxmlformats.org/officeDocument/2006/relationships/image" Target="../media/image16.png"/><Relationship Id="rId5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4" Type="http://schemas.openxmlformats.org/officeDocument/2006/relationships/image" Target="../media/image17.png"/><Relationship Id="rId5" Type="http://schemas.openxmlformats.org/officeDocument/2006/relationships/image" Target="../media/image89.svg"/><Relationship Id="rId6" Type="http://schemas.openxmlformats.org/officeDocument/2006/relationships/image" Target="../media/image18.png"/><Relationship Id="rId7" Type="http://schemas.openxmlformats.org/officeDocument/2006/relationships/image" Target="../media/image9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4" Type="http://schemas.openxmlformats.org/officeDocument/2006/relationships/image" Target="../media/image11.png"/><Relationship Id="rId5" Type="http://schemas.openxmlformats.org/officeDocument/2006/relationships/image" Target="../media/image79.svg"/><Relationship Id="rId6" Type="http://schemas.openxmlformats.org/officeDocument/2006/relationships/image" Target="../media/image12.png"/><Relationship Id="rId7" Type="http://schemas.openxmlformats.org/officeDocument/2006/relationships/image" Target="../media/image81.svg"/><Relationship Id="rId8" Type="http://schemas.openxmlformats.org/officeDocument/2006/relationships/image" Target="../media/image13.png"/><Relationship Id="rId9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4" Type="http://schemas.openxmlformats.org/officeDocument/2006/relationships/image" Target="../media/image9.png"/><Relationship Id="rId5" Type="http://schemas.openxmlformats.org/officeDocument/2006/relationships/image" Target="../media/image75.sv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8113" y="-3667612"/>
            <a:ext cx="19844666" cy="11542994"/>
            <a:chOff x="0" y="0"/>
            <a:chExt cx="26459555" cy="15390659"/>
          </a:xfrm>
        </p:grpSpPr>
        <p:sp>
          <p:nvSpPr>
            <p:cNvPr id="3" name="Freeform 3"/>
            <p:cNvSpPr/>
            <p:nvPr/>
          </p:nvSpPr>
          <p:spPr>
            <a:xfrm>
              <a:off x="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470924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470924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470924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470924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941848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941848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941848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941848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412772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3412772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412772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3412772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7883696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7883696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7883696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883696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235462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235462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235462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235462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2235462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6667261" y="1448121"/>
            <a:ext cx="11209831" cy="242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6"/>
              </a:lnSpc>
            </a:pPr>
            <a:r>
              <a:rPr lang="en-US" sz="5141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La narrativa, una herramienta  de humanización a tener en cuenta en los centros asistenciales  </a:t>
            </a:r>
          </a:p>
        </p:txBody>
      </p:sp>
      <p:sp>
        <p:nvSpPr>
          <p:cNvPr id="40" name="Freeform 40"/>
          <p:cNvSpPr/>
          <p:nvPr/>
        </p:nvSpPr>
        <p:spPr>
          <a:xfrm>
            <a:off x="-3015347" y="4988924"/>
            <a:ext cx="9682608" cy="3221668"/>
          </a:xfrm>
          <a:custGeom>
            <a:avLst/>
            <a:gdLst/>
            <a:ahLst/>
            <a:cxnLst/>
            <a:rect l="l" t="t" r="r" b="b"/>
            <a:pathLst>
              <a:path w="9682608" h="3221668">
                <a:moveTo>
                  <a:pt x="0" y="0"/>
                </a:moveTo>
                <a:lnTo>
                  <a:pt x="9682608" y="0"/>
                </a:lnTo>
                <a:lnTo>
                  <a:pt x="9682608" y="3221668"/>
                </a:lnTo>
                <a:lnTo>
                  <a:pt x="0" y="3221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3015347" y="2076408"/>
            <a:ext cx="9682608" cy="2939992"/>
          </a:xfrm>
          <a:custGeom>
            <a:avLst/>
            <a:gdLst/>
            <a:ahLst/>
            <a:cxnLst/>
            <a:rect l="l" t="t" r="r" b="b"/>
            <a:pathLst>
              <a:path w="9682608" h="2939992">
                <a:moveTo>
                  <a:pt x="0" y="0"/>
                </a:moveTo>
                <a:lnTo>
                  <a:pt x="9682608" y="0"/>
                </a:lnTo>
                <a:lnTo>
                  <a:pt x="9682608" y="2939992"/>
                </a:lnTo>
                <a:lnTo>
                  <a:pt x="0" y="2939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-3015347" y="-572036"/>
            <a:ext cx="9682608" cy="2675921"/>
          </a:xfrm>
          <a:custGeom>
            <a:avLst/>
            <a:gdLst/>
            <a:ahLst/>
            <a:cxnLst/>
            <a:rect l="l" t="t" r="r" b="b"/>
            <a:pathLst>
              <a:path w="9682608" h="2675921">
                <a:moveTo>
                  <a:pt x="0" y="0"/>
                </a:moveTo>
                <a:lnTo>
                  <a:pt x="9682608" y="0"/>
                </a:lnTo>
                <a:lnTo>
                  <a:pt x="9682608" y="2675921"/>
                </a:lnTo>
                <a:lnTo>
                  <a:pt x="0" y="2675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flipH="1">
            <a:off x="-3015347" y="8183115"/>
            <a:ext cx="9682608" cy="2675921"/>
          </a:xfrm>
          <a:custGeom>
            <a:avLst/>
            <a:gdLst/>
            <a:ahLst/>
            <a:cxnLst/>
            <a:rect l="l" t="t" r="r" b="b"/>
            <a:pathLst>
              <a:path w="9682608" h="2675921">
                <a:moveTo>
                  <a:pt x="9682608" y="0"/>
                </a:moveTo>
                <a:lnTo>
                  <a:pt x="0" y="0"/>
                </a:lnTo>
                <a:lnTo>
                  <a:pt x="0" y="2675921"/>
                </a:lnTo>
                <a:lnTo>
                  <a:pt x="9682608" y="2675921"/>
                </a:lnTo>
                <a:lnTo>
                  <a:pt x="968260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6841383" y="5842078"/>
            <a:ext cx="10417917" cy="792708"/>
            <a:chOff x="0" y="0"/>
            <a:chExt cx="2948427" cy="22434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948427" cy="224348"/>
            </a:xfrm>
            <a:custGeom>
              <a:avLst/>
              <a:gdLst/>
              <a:ahLst/>
              <a:cxnLst/>
              <a:rect l="l" t="t" r="r" b="b"/>
              <a:pathLst>
                <a:path w="2948427" h="224348">
                  <a:moveTo>
                    <a:pt x="37900" y="0"/>
                  </a:moveTo>
                  <a:lnTo>
                    <a:pt x="2910528" y="0"/>
                  </a:lnTo>
                  <a:cubicBezTo>
                    <a:pt x="2931459" y="0"/>
                    <a:pt x="2948427" y="16968"/>
                    <a:pt x="2948427" y="37900"/>
                  </a:cubicBezTo>
                  <a:lnTo>
                    <a:pt x="2948427" y="186449"/>
                  </a:lnTo>
                  <a:cubicBezTo>
                    <a:pt x="2948427" y="207380"/>
                    <a:pt x="2931459" y="224348"/>
                    <a:pt x="2910528" y="224348"/>
                  </a:cubicBezTo>
                  <a:lnTo>
                    <a:pt x="37900" y="224348"/>
                  </a:lnTo>
                  <a:cubicBezTo>
                    <a:pt x="16968" y="224348"/>
                    <a:pt x="0" y="207380"/>
                    <a:pt x="0" y="186449"/>
                  </a:cubicBezTo>
                  <a:lnTo>
                    <a:pt x="0" y="37900"/>
                  </a:lnTo>
                  <a:cubicBezTo>
                    <a:pt x="0" y="16968"/>
                    <a:pt x="16968" y="0"/>
                    <a:pt x="37900" y="0"/>
                  </a:cubicBez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2948427" cy="281498"/>
            </a:xfrm>
            <a:prstGeom prst="rect">
              <a:avLst/>
            </a:prstGeom>
          </p:spPr>
          <p:txBody>
            <a:bodyPr lIns="47275" tIns="47275" rIns="47275" bIns="47275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Centro Itinerante Comunicarte &amp; SACOOP 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11045292" y="7920646"/>
            <a:ext cx="2010099" cy="2231412"/>
          </a:xfrm>
          <a:custGeom>
            <a:avLst/>
            <a:gdLst/>
            <a:ahLst/>
            <a:cxnLst/>
            <a:rect l="l" t="t" r="r" b="b"/>
            <a:pathLst>
              <a:path w="2010099" h="2231412">
                <a:moveTo>
                  <a:pt x="0" y="0"/>
                </a:moveTo>
                <a:lnTo>
                  <a:pt x="2010099" y="0"/>
                </a:lnTo>
                <a:lnTo>
                  <a:pt x="2010099" y="2231412"/>
                </a:lnTo>
                <a:lnTo>
                  <a:pt x="0" y="2231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635" t="-918" b="-918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3448676" y="8890094"/>
            <a:ext cx="4526831" cy="1261964"/>
          </a:xfrm>
          <a:custGeom>
            <a:avLst/>
            <a:gdLst/>
            <a:ahLst/>
            <a:cxnLst/>
            <a:rect l="l" t="t" r="r" b="b"/>
            <a:pathLst>
              <a:path w="4526831" h="1261964">
                <a:moveTo>
                  <a:pt x="0" y="0"/>
                </a:moveTo>
                <a:lnTo>
                  <a:pt x="4526831" y="0"/>
                </a:lnTo>
                <a:lnTo>
                  <a:pt x="4526831" y="1261964"/>
                </a:lnTo>
                <a:lnTo>
                  <a:pt x="0" y="1261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739" b="-3739"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6841383" y="8890094"/>
            <a:ext cx="4081760" cy="1226019"/>
          </a:xfrm>
          <a:custGeom>
            <a:avLst/>
            <a:gdLst/>
            <a:ahLst/>
            <a:cxnLst/>
            <a:rect l="l" t="t" r="r" b="b"/>
            <a:pathLst>
              <a:path w="4081760" h="1226019">
                <a:moveTo>
                  <a:pt x="0" y="0"/>
                </a:moveTo>
                <a:lnTo>
                  <a:pt x="4081760" y="0"/>
                </a:lnTo>
                <a:lnTo>
                  <a:pt x="4081760" y="1226019"/>
                </a:lnTo>
                <a:lnTo>
                  <a:pt x="0" y="1226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84" b="-884"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7470"/>
            <a:chOff x="0" y="0"/>
            <a:chExt cx="26459555" cy="15396627"/>
          </a:xfrm>
        </p:grpSpPr>
        <p:sp>
          <p:nvSpPr>
            <p:cNvPr id="3" name="Freeform 3"/>
            <p:cNvSpPr/>
            <p:nvPr/>
          </p:nvSpPr>
          <p:spPr>
            <a:xfrm>
              <a:off x="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470924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941848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3412772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83696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35462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941848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412772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883696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235462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470924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941848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7883696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235462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470924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8941848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3412772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235462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470924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941848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412772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7883696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>
            <a:off x="-223299" y="831600"/>
            <a:ext cx="5357873" cy="7816525"/>
          </a:xfrm>
          <a:custGeom>
            <a:avLst/>
            <a:gdLst/>
            <a:ahLst/>
            <a:cxnLst/>
            <a:rect l="l" t="t" r="r" b="b"/>
            <a:pathLst>
              <a:path w="5357873" h="7816525">
                <a:moveTo>
                  <a:pt x="0" y="0"/>
                </a:moveTo>
                <a:lnTo>
                  <a:pt x="5357873" y="0"/>
                </a:lnTo>
                <a:lnTo>
                  <a:pt x="5357873" y="7816525"/>
                </a:lnTo>
                <a:lnTo>
                  <a:pt x="0" y="7816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-689394" y="9258300"/>
            <a:ext cx="19666788" cy="3086100"/>
            <a:chOff x="0" y="0"/>
            <a:chExt cx="517973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79730" cy="812800"/>
            </a:xfrm>
            <a:custGeom>
              <a:avLst/>
              <a:gdLst/>
              <a:ahLst/>
              <a:cxnLst/>
              <a:rect l="l" t="t" r="r" b="b"/>
              <a:pathLst>
                <a:path w="5179730" h="812800">
                  <a:moveTo>
                    <a:pt x="0" y="0"/>
                  </a:moveTo>
                  <a:lnTo>
                    <a:pt x="5179730" y="0"/>
                  </a:lnTo>
                  <a:lnTo>
                    <a:pt x="5179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292E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517973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6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566899" y="986388"/>
            <a:ext cx="10181131" cy="12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3"/>
              </a:lnSpc>
            </a:pPr>
            <a:r>
              <a:rPr lang="en-US" sz="7841">
                <a:solidFill>
                  <a:srgbClr val="F7BF89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Introducción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956451" y="2139949"/>
            <a:ext cx="11302849" cy="711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En esta intervención, la narración oral cumple el rol de acompañar al paciente internado en su adversidad generando una experiencia única que le permite evadirse transitoriamente de lo que le aqueja.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Esta iniciativa invita a la reflexión y a compartir lo experimentado de forma que todo el equipo termina involucrándose y beneficiándose de la experiencia.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FFF6E7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7470"/>
            <a:chOff x="0" y="0"/>
            <a:chExt cx="26459555" cy="15396627"/>
          </a:xfrm>
        </p:grpSpPr>
        <p:sp>
          <p:nvSpPr>
            <p:cNvPr id="3" name="Freeform 3"/>
            <p:cNvSpPr/>
            <p:nvPr/>
          </p:nvSpPr>
          <p:spPr>
            <a:xfrm>
              <a:off x="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470924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941848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3412772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83696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35462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941848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412772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883696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235462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470924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941848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7883696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235462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470924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8941848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3412772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235462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470924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941848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412772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7883696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-689394" y="9258300"/>
            <a:ext cx="19666788" cy="3086100"/>
            <a:chOff x="0" y="0"/>
            <a:chExt cx="517973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179730" cy="812800"/>
            </a:xfrm>
            <a:custGeom>
              <a:avLst/>
              <a:gdLst/>
              <a:ahLst/>
              <a:cxnLst/>
              <a:rect l="l" t="t" r="r" b="b"/>
              <a:pathLst>
                <a:path w="5179730" h="812800">
                  <a:moveTo>
                    <a:pt x="0" y="0"/>
                  </a:moveTo>
                  <a:lnTo>
                    <a:pt x="5179730" y="0"/>
                  </a:lnTo>
                  <a:lnTo>
                    <a:pt x="5179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292E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517973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6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539970" y="981075"/>
            <a:ext cx="10181131" cy="12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3"/>
              </a:lnSpc>
            </a:pPr>
            <a:r>
              <a:rPr lang="en-US" sz="7841">
                <a:solidFill>
                  <a:srgbClr val="F7BF89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Metodología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" y="3064208"/>
            <a:ext cx="10181131" cy="551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Semanalmente se convoca a los pacientes internados a participar de una intervención narrativa opcional elaborando una lista que se hace llegar al grupo de narradores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A una hora prefijada, uno de los narradores contacta al paciente telefónicamente a su habitación y le cuenta una historia.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</p:txBody>
      </p:sp>
      <p:sp>
        <p:nvSpPr>
          <p:cNvPr id="44" name="Freeform 44"/>
          <p:cNvSpPr/>
          <p:nvPr/>
        </p:nvSpPr>
        <p:spPr>
          <a:xfrm flipH="1">
            <a:off x="12767117" y="1028700"/>
            <a:ext cx="6714262" cy="7614112"/>
          </a:xfrm>
          <a:custGeom>
            <a:avLst/>
            <a:gdLst/>
            <a:ahLst/>
            <a:cxnLst/>
            <a:rect l="l" t="t" r="r" b="b"/>
            <a:pathLst>
              <a:path w="6714262" h="7614112">
                <a:moveTo>
                  <a:pt x="6714262" y="0"/>
                </a:moveTo>
                <a:lnTo>
                  <a:pt x="0" y="0"/>
                </a:lnTo>
                <a:lnTo>
                  <a:pt x="0" y="7614112"/>
                </a:lnTo>
                <a:lnTo>
                  <a:pt x="6714262" y="7614112"/>
                </a:lnTo>
                <a:lnTo>
                  <a:pt x="67142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2994"/>
            <a:chOff x="0" y="0"/>
            <a:chExt cx="26459555" cy="15390659"/>
          </a:xfrm>
        </p:grpSpPr>
        <p:sp>
          <p:nvSpPr>
            <p:cNvPr id="3" name="Freeform 3"/>
            <p:cNvSpPr/>
            <p:nvPr/>
          </p:nvSpPr>
          <p:spPr>
            <a:xfrm>
              <a:off x="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470924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470924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470924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470924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941848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941848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941848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941848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412772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3412772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412772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3412772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7883696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7883696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7883696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883696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235462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235462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235462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235462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2235462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10246509" y="3869119"/>
            <a:ext cx="6768565" cy="1189711"/>
            <a:chOff x="0" y="0"/>
            <a:chExt cx="2175530" cy="38239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75530" cy="382393"/>
            </a:xfrm>
            <a:custGeom>
              <a:avLst/>
              <a:gdLst/>
              <a:ahLst/>
              <a:cxnLst/>
              <a:rect l="l" t="t" r="r" b="b"/>
              <a:pathLst>
                <a:path w="2175530" h="382393">
                  <a:moveTo>
                    <a:pt x="58334" y="0"/>
                  </a:moveTo>
                  <a:lnTo>
                    <a:pt x="2117196" y="0"/>
                  </a:lnTo>
                  <a:cubicBezTo>
                    <a:pt x="2132667" y="0"/>
                    <a:pt x="2147505" y="6146"/>
                    <a:pt x="2158444" y="17086"/>
                  </a:cubicBezTo>
                  <a:cubicBezTo>
                    <a:pt x="2169384" y="28025"/>
                    <a:pt x="2175530" y="42863"/>
                    <a:pt x="2175530" y="58334"/>
                  </a:cubicBezTo>
                  <a:lnTo>
                    <a:pt x="2175530" y="324059"/>
                  </a:lnTo>
                  <a:cubicBezTo>
                    <a:pt x="2175530" y="339530"/>
                    <a:pt x="2169384" y="354367"/>
                    <a:pt x="2158444" y="365307"/>
                  </a:cubicBezTo>
                  <a:cubicBezTo>
                    <a:pt x="2147505" y="376247"/>
                    <a:pt x="2132667" y="382393"/>
                    <a:pt x="2117196" y="382393"/>
                  </a:cubicBezTo>
                  <a:lnTo>
                    <a:pt x="58334" y="382393"/>
                  </a:lnTo>
                  <a:cubicBezTo>
                    <a:pt x="42863" y="382393"/>
                    <a:pt x="28025" y="376247"/>
                    <a:pt x="17086" y="365307"/>
                  </a:cubicBezTo>
                  <a:cubicBezTo>
                    <a:pt x="6146" y="354367"/>
                    <a:pt x="0" y="339530"/>
                    <a:pt x="0" y="324059"/>
                  </a:cubicBezTo>
                  <a:lnTo>
                    <a:pt x="0" y="58334"/>
                  </a:lnTo>
                  <a:cubicBezTo>
                    <a:pt x="0" y="42863"/>
                    <a:pt x="6146" y="28025"/>
                    <a:pt x="17086" y="17086"/>
                  </a:cubicBezTo>
                  <a:cubicBezTo>
                    <a:pt x="28025" y="6146"/>
                    <a:pt x="42863" y="0"/>
                    <a:pt x="58334" y="0"/>
                  </a:cubicBez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2175530" cy="420493"/>
            </a:xfrm>
            <a:prstGeom prst="rect">
              <a:avLst/>
            </a:prstGeom>
          </p:spPr>
          <p:txBody>
            <a:bodyPr lIns="41626" tIns="41626" rIns="41626" bIns="4162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0652534" y="3883819"/>
            <a:ext cx="5956517" cy="152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·Calificación de la experiencia narrativa en una escala del 1 al 5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0246509" y="5268379"/>
            <a:ext cx="6768565" cy="1190274"/>
            <a:chOff x="0" y="0"/>
            <a:chExt cx="2175530" cy="38257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175530" cy="382574"/>
            </a:xfrm>
            <a:custGeom>
              <a:avLst/>
              <a:gdLst/>
              <a:ahLst/>
              <a:cxnLst/>
              <a:rect l="l" t="t" r="r" b="b"/>
              <a:pathLst>
                <a:path w="2175530" h="382574">
                  <a:moveTo>
                    <a:pt x="58334" y="0"/>
                  </a:moveTo>
                  <a:lnTo>
                    <a:pt x="2117196" y="0"/>
                  </a:lnTo>
                  <a:cubicBezTo>
                    <a:pt x="2132667" y="0"/>
                    <a:pt x="2147505" y="6146"/>
                    <a:pt x="2158444" y="17086"/>
                  </a:cubicBezTo>
                  <a:cubicBezTo>
                    <a:pt x="2169384" y="28025"/>
                    <a:pt x="2175530" y="42863"/>
                    <a:pt x="2175530" y="58334"/>
                  </a:cubicBezTo>
                  <a:lnTo>
                    <a:pt x="2175530" y="324240"/>
                  </a:lnTo>
                  <a:cubicBezTo>
                    <a:pt x="2175530" y="339711"/>
                    <a:pt x="2169384" y="354548"/>
                    <a:pt x="2158444" y="365488"/>
                  </a:cubicBezTo>
                  <a:cubicBezTo>
                    <a:pt x="2147505" y="376428"/>
                    <a:pt x="2132667" y="382574"/>
                    <a:pt x="2117196" y="382574"/>
                  </a:cubicBezTo>
                  <a:lnTo>
                    <a:pt x="58334" y="382574"/>
                  </a:lnTo>
                  <a:cubicBezTo>
                    <a:pt x="42863" y="382574"/>
                    <a:pt x="28025" y="376428"/>
                    <a:pt x="17086" y="365488"/>
                  </a:cubicBezTo>
                  <a:cubicBezTo>
                    <a:pt x="6146" y="354548"/>
                    <a:pt x="0" y="339711"/>
                    <a:pt x="0" y="324240"/>
                  </a:cubicBezTo>
                  <a:lnTo>
                    <a:pt x="0" y="58334"/>
                  </a:lnTo>
                  <a:cubicBezTo>
                    <a:pt x="0" y="42863"/>
                    <a:pt x="6146" y="28025"/>
                    <a:pt x="17086" y="17086"/>
                  </a:cubicBezTo>
                  <a:cubicBezTo>
                    <a:pt x="28025" y="6146"/>
                    <a:pt x="42863" y="0"/>
                    <a:pt x="58334" y="0"/>
                  </a:cubicBez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175530" cy="420674"/>
            </a:xfrm>
            <a:prstGeom prst="rect">
              <a:avLst/>
            </a:prstGeom>
          </p:spPr>
          <p:txBody>
            <a:bodyPr lIns="41626" tIns="41626" rIns="41626" bIns="4162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0652534" y="5460236"/>
            <a:ext cx="5956517" cy="103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·Valoración del tiempo de intervención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0246509" y="6668766"/>
            <a:ext cx="6768565" cy="1189711"/>
            <a:chOff x="0" y="0"/>
            <a:chExt cx="2175530" cy="38239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175530" cy="382393"/>
            </a:xfrm>
            <a:custGeom>
              <a:avLst/>
              <a:gdLst/>
              <a:ahLst/>
              <a:cxnLst/>
              <a:rect l="l" t="t" r="r" b="b"/>
              <a:pathLst>
                <a:path w="2175530" h="382393">
                  <a:moveTo>
                    <a:pt x="58334" y="0"/>
                  </a:moveTo>
                  <a:lnTo>
                    <a:pt x="2117196" y="0"/>
                  </a:lnTo>
                  <a:cubicBezTo>
                    <a:pt x="2132667" y="0"/>
                    <a:pt x="2147505" y="6146"/>
                    <a:pt x="2158444" y="17086"/>
                  </a:cubicBezTo>
                  <a:cubicBezTo>
                    <a:pt x="2169384" y="28025"/>
                    <a:pt x="2175530" y="42863"/>
                    <a:pt x="2175530" y="58334"/>
                  </a:cubicBezTo>
                  <a:lnTo>
                    <a:pt x="2175530" y="324059"/>
                  </a:lnTo>
                  <a:cubicBezTo>
                    <a:pt x="2175530" y="339530"/>
                    <a:pt x="2169384" y="354367"/>
                    <a:pt x="2158444" y="365307"/>
                  </a:cubicBezTo>
                  <a:cubicBezTo>
                    <a:pt x="2147505" y="376247"/>
                    <a:pt x="2132667" y="382393"/>
                    <a:pt x="2117196" y="382393"/>
                  </a:cubicBezTo>
                  <a:lnTo>
                    <a:pt x="58334" y="382393"/>
                  </a:lnTo>
                  <a:cubicBezTo>
                    <a:pt x="42863" y="382393"/>
                    <a:pt x="28025" y="376247"/>
                    <a:pt x="17086" y="365307"/>
                  </a:cubicBezTo>
                  <a:cubicBezTo>
                    <a:pt x="6146" y="354367"/>
                    <a:pt x="0" y="339530"/>
                    <a:pt x="0" y="324059"/>
                  </a:cubicBezTo>
                  <a:lnTo>
                    <a:pt x="0" y="58334"/>
                  </a:lnTo>
                  <a:cubicBezTo>
                    <a:pt x="0" y="42863"/>
                    <a:pt x="6146" y="28025"/>
                    <a:pt x="17086" y="17086"/>
                  </a:cubicBezTo>
                  <a:cubicBezTo>
                    <a:pt x="28025" y="6146"/>
                    <a:pt x="42863" y="0"/>
                    <a:pt x="58334" y="0"/>
                  </a:cubicBez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2175530" cy="420493"/>
            </a:xfrm>
            <a:prstGeom prst="rect">
              <a:avLst/>
            </a:prstGeom>
          </p:spPr>
          <p:txBody>
            <a:bodyPr lIns="41626" tIns="41626" rIns="41626" bIns="41626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825427" y="6715795"/>
            <a:ext cx="5956517" cy="152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·Interés en repetir o recomendar la experiencia.</a:t>
            </a:r>
          </a:p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2786">
                <a:solidFill>
                  <a:srgbClr val="FFF6E7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</p:txBody>
      </p:sp>
      <p:sp>
        <p:nvSpPr>
          <p:cNvPr id="51" name="Freeform 51"/>
          <p:cNvSpPr/>
          <p:nvPr/>
        </p:nvSpPr>
        <p:spPr>
          <a:xfrm rot="2700000">
            <a:off x="-2002557" y="-1899856"/>
            <a:ext cx="8992532" cy="5935071"/>
          </a:xfrm>
          <a:custGeom>
            <a:avLst/>
            <a:gdLst/>
            <a:ahLst/>
            <a:cxnLst/>
            <a:rect l="l" t="t" r="r" b="b"/>
            <a:pathLst>
              <a:path w="8992532" h="5935071">
                <a:moveTo>
                  <a:pt x="0" y="0"/>
                </a:moveTo>
                <a:lnTo>
                  <a:pt x="8992531" y="0"/>
                </a:lnTo>
                <a:lnTo>
                  <a:pt x="8992531" y="5935071"/>
                </a:lnTo>
                <a:lnTo>
                  <a:pt x="0" y="5935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rot="725646">
            <a:off x="858480" y="5599440"/>
            <a:ext cx="7026972" cy="7361590"/>
          </a:xfrm>
          <a:custGeom>
            <a:avLst/>
            <a:gdLst/>
            <a:ahLst/>
            <a:cxnLst/>
            <a:rect l="l" t="t" r="r" b="b"/>
            <a:pathLst>
              <a:path w="7026972" h="7361590">
                <a:moveTo>
                  <a:pt x="0" y="0"/>
                </a:moveTo>
                <a:lnTo>
                  <a:pt x="7026973" y="0"/>
                </a:lnTo>
                <a:lnTo>
                  <a:pt x="7026973" y="7361590"/>
                </a:lnTo>
                <a:lnTo>
                  <a:pt x="0" y="7361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-10283032">
            <a:off x="-3478969" y="3181860"/>
            <a:ext cx="7243421" cy="7516757"/>
          </a:xfrm>
          <a:custGeom>
            <a:avLst/>
            <a:gdLst/>
            <a:ahLst/>
            <a:cxnLst/>
            <a:rect l="l" t="t" r="r" b="b"/>
            <a:pathLst>
              <a:path w="7243421" h="7516757">
                <a:moveTo>
                  <a:pt x="0" y="0"/>
                </a:moveTo>
                <a:lnTo>
                  <a:pt x="7243421" y="0"/>
                </a:lnTo>
                <a:lnTo>
                  <a:pt x="7243421" y="7516758"/>
                </a:lnTo>
                <a:lnTo>
                  <a:pt x="0" y="7516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8578663" y="3831019"/>
            <a:ext cx="1562262" cy="122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2"/>
              </a:lnSpc>
            </a:pPr>
            <a:r>
              <a:rPr lang="en-US" sz="7816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01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578663" y="5230279"/>
            <a:ext cx="1562262" cy="122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2"/>
              </a:lnSpc>
            </a:pPr>
            <a:r>
              <a:rPr lang="en-US" sz="7816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02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78663" y="6629540"/>
            <a:ext cx="1562262" cy="122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2"/>
              </a:lnSpc>
            </a:pPr>
            <a:r>
              <a:rPr lang="en-US" sz="7816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03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195101" y="392816"/>
            <a:ext cx="10919254" cy="453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3"/>
              </a:lnSpc>
            </a:pPr>
            <a:r>
              <a:rPr lang="en-US" sz="7841">
                <a:solidFill>
                  <a:srgbClr val="554234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Piloto inicial </a:t>
            </a:r>
          </a:p>
          <a:p>
            <a:pPr algn="l">
              <a:lnSpc>
                <a:spcPts val="3896"/>
              </a:lnSpc>
            </a:pPr>
            <a:r>
              <a:rPr lang="en-US" sz="3142">
                <a:solidFill>
                  <a:srgbClr val="554234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Desde agosto a octubre de 2021 se realizó una prueba piloto inicial  valorando  la satisfacción de los pacientes internados frente a la intervención narrativa. </a:t>
            </a:r>
          </a:p>
          <a:p>
            <a:pPr algn="l">
              <a:lnSpc>
                <a:spcPts val="3896"/>
              </a:lnSpc>
            </a:pPr>
            <a:r>
              <a:rPr lang="en-US" sz="3142">
                <a:solidFill>
                  <a:srgbClr val="554234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Se midieron las siguientes variables:</a:t>
            </a:r>
          </a:p>
          <a:p>
            <a:pPr algn="l">
              <a:lnSpc>
                <a:spcPts val="10715"/>
              </a:lnSpc>
            </a:pPr>
            <a:endParaRPr lang="en-US" sz="3142">
              <a:solidFill>
                <a:srgbClr val="554234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06268" cy="10287000"/>
          </a:xfrm>
          <a:custGeom>
            <a:avLst/>
            <a:gdLst/>
            <a:ahLst/>
            <a:cxnLst/>
            <a:rect l="l" t="t" r="r" b="b"/>
            <a:pathLst>
              <a:path w="8906268" h="10287000">
                <a:moveTo>
                  <a:pt x="0" y="0"/>
                </a:moveTo>
                <a:lnTo>
                  <a:pt x="8906268" y="0"/>
                </a:lnTo>
                <a:lnTo>
                  <a:pt x="89062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" t="-4415" r="-62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06268" y="0"/>
            <a:ext cx="9417755" cy="10287000"/>
          </a:xfrm>
          <a:custGeom>
            <a:avLst/>
            <a:gdLst/>
            <a:ahLst/>
            <a:cxnLst/>
            <a:rect l="l" t="t" r="r" b="b"/>
            <a:pathLst>
              <a:path w="9417755" h="10287000">
                <a:moveTo>
                  <a:pt x="0" y="0"/>
                </a:moveTo>
                <a:lnTo>
                  <a:pt x="9417755" y="0"/>
                </a:lnTo>
                <a:lnTo>
                  <a:pt x="94177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2" t="-19077" r="-246"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9394" y="0"/>
            <a:ext cx="19844666" cy="11542994"/>
            <a:chOff x="0" y="0"/>
            <a:chExt cx="26459555" cy="15390659"/>
          </a:xfrm>
        </p:grpSpPr>
        <p:sp>
          <p:nvSpPr>
            <p:cNvPr id="3" name="Freeform 3"/>
            <p:cNvSpPr/>
            <p:nvPr/>
          </p:nvSpPr>
          <p:spPr>
            <a:xfrm>
              <a:off x="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470924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470924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470924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470924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941848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941848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941848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941848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412772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3412772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412772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3412772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7883696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7883696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7883696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883696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235462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235462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235462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235462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2235462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-689394" y="9258300"/>
            <a:ext cx="19666788" cy="3086100"/>
            <a:chOff x="0" y="0"/>
            <a:chExt cx="517973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179730" cy="812800"/>
            </a:xfrm>
            <a:custGeom>
              <a:avLst/>
              <a:gdLst/>
              <a:ahLst/>
              <a:cxnLst/>
              <a:rect l="l" t="t" r="r" b="b"/>
              <a:pathLst>
                <a:path w="5179730" h="812800">
                  <a:moveTo>
                    <a:pt x="0" y="0"/>
                  </a:moveTo>
                  <a:lnTo>
                    <a:pt x="5179730" y="0"/>
                  </a:lnTo>
                  <a:lnTo>
                    <a:pt x="5179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517973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6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627214" y="212579"/>
            <a:ext cx="13314999" cy="164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5242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Resultados de la encuesta de satisfacción realizada durante la prueba piloto</a:t>
            </a:r>
          </a:p>
        </p:txBody>
      </p:sp>
      <p:sp>
        <p:nvSpPr>
          <p:cNvPr id="43" name="Freeform 43"/>
          <p:cNvSpPr/>
          <p:nvPr/>
        </p:nvSpPr>
        <p:spPr>
          <a:xfrm>
            <a:off x="-450521" y="1028700"/>
            <a:ext cx="6799489" cy="7464509"/>
          </a:xfrm>
          <a:custGeom>
            <a:avLst/>
            <a:gdLst/>
            <a:ahLst/>
            <a:cxnLst/>
            <a:rect l="l" t="t" r="r" b="b"/>
            <a:pathLst>
              <a:path w="6799489" h="7464509">
                <a:moveTo>
                  <a:pt x="0" y="0"/>
                </a:moveTo>
                <a:lnTo>
                  <a:pt x="6799489" y="0"/>
                </a:lnTo>
                <a:lnTo>
                  <a:pt x="6799489" y="7464509"/>
                </a:lnTo>
                <a:lnTo>
                  <a:pt x="0" y="7464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6665940" y="2206161"/>
            <a:ext cx="11276273" cy="636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329" lvl="1" indent="-393164" algn="l">
              <a:lnSpc>
                <a:spcPts val="4516"/>
              </a:lnSpc>
              <a:buFont typeface="Arial"/>
              <a:buChar char="•"/>
            </a:pP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relevaron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73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testimonios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experiencias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narrativas</a:t>
            </a:r>
            <a:endParaRPr lang="en-US" sz="3642" dirty="0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786329" lvl="1" indent="-393164" algn="l">
              <a:lnSpc>
                <a:spcPts val="4516"/>
              </a:lnSpc>
              <a:buFont typeface="Arial"/>
              <a:buChar char="•"/>
            </a:pP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58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participantes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se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identificaron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como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sexo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 smtClean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femenino</a:t>
            </a:r>
            <a:endParaRPr lang="en-US" sz="3642" dirty="0" smtClean="0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786329" lvl="1" indent="-393164">
              <a:lnSpc>
                <a:spcPts val="4516"/>
              </a:lnSpc>
              <a:buFont typeface="Arial"/>
              <a:buChar char="•"/>
            </a:pP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96%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calificó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la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experiencia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como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muy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buena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o </a:t>
            </a:r>
            <a:r>
              <a:rPr lang="en-US" sz="3642" smtClean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excelente</a:t>
            </a:r>
            <a:endParaRPr lang="en-US" sz="3642" dirty="0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786329" lvl="1" indent="-393164" algn="l">
              <a:lnSpc>
                <a:spcPts val="4516"/>
              </a:lnSpc>
              <a:buFont typeface="Arial"/>
              <a:buChar char="•"/>
            </a:pP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95%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refirió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que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el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tiempo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intervención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fue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adecuado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y al 5% restante le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resultó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breve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desando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prolongar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la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experiencia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. </a:t>
            </a:r>
          </a:p>
          <a:p>
            <a:pPr marL="786329" lvl="1" indent="-393164" algn="l">
              <a:lnSpc>
                <a:spcPts val="4516"/>
              </a:lnSpc>
              <a:buFont typeface="Arial"/>
              <a:buChar char="•"/>
            </a:pPr>
            <a:r>
              <a:rPr lang="en-US" sz="3642" dirty="0" smtClean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La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totalidad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repetiría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o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recomendaría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este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tipo</a:t>
            </a:r>
            <a:r>
              <a:rPr lang="en-US" sz="3642" dirty="0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de </a:t>
            </a:r>
            <a:r>
              <a:rPr lang="en-US" sz="3642" dirty="0" err="1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intervenciones</a:t>
            </a:r>
            <a:endParaRPr lang="en-US" sz="3642" dirty="0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2994"/>
            <a:chOff x="0" y="0"/>
            <a:chExt cx="26459555" cy="15390659"/>
          </a:xfrm>
        </p:grpSpPr>
        <p:sp>
          <p:nvSpPr>
            <p:cNvPr id="3" name="Freeform 3"/>
            <p:cNvSpPr/>
            <p:nvPr/>
          </p:nvSpPr>
          <p:spPr>
            <a:xfrm>
              <a:off x="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470924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470924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470924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470924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941848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941848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941848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941848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412772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3412772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412772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3412772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7883696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7883696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7883696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883696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235462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235462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235462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235462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2235462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7307064" y="981075"/>
            <a:ext cx="9637064" cy="12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23"/>
              </a:lnSpc>
              <a:spcBef>
                <a:spcPct val="0"/>
              </a:spcBef>
            </a:pPr>
            <a:r>
              <a:rPr lang="en-US" sz="7841">
                <a:solidFill>
                  <a:srgbClr val="90292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¿Cómo seguimos?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689394" y="9258300"/>
            <a:ext cx="19666788" cy="3086100"/>
            <a:chOff x="0" y="0"/>
            <a:chExt cx="517973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79730" cy="812800"/>
            </a:xfrm>
            <a:custGeom>
              <a:avLst/>
              <a:gdLst/>
              <a:ahLst/>
              <a:cxnLst/>
              <a:rect l="l" t="t" r="r" b="b"/>
              <a:pathLst>
                <a:path w="5179730" h="812800">
                  <a:moveTo>
                    <a:pt x="0" y="0"/>
                  </a:moveTo>
                  <a:lnTo>
                    <a:pt x="5179730" y="0"/>
                  </a:lnTo>
                  <a:lnTo>
                    <a:pt x="5179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4234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517973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6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-2149731" y="-918643"/>
            <a:ext cx="6154046" cy="6837829"/>
          </a:xfrm>
          <a:custGeom>
            <a:avLst/>
            <a:gdLst/>
            <a:ahLst/>
            <a:cxnLst/>
            <a:rect l="l" t="t" r="r" b="b"/>
            <a:pathLst>
              <a:path w="6154046" h="6837829">
                <a:moveTo>
                  <a:pt x="0" y="0"/>
                </a:moveTo>
                <a:lnTo>
                  <a:pt x="6154047" y="0"/>
                </a:lnTo>
                <a:lnTo>
                  <a:pt x="6154047" y="6837830"/>
                </a:lnTo>
                <a:lnTo>
                  <a:pt x="0" y="6837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76477" y="2003645"/>
            <a:ext cx="5055676" cy="6865733"/>
          </a:xfrm>
          <a:custGeom>
            <a:avLst/>
            <a:gdLst/>
            <a:ahLst/>
            <a:cxnLst/>
            <a:rect l="l" t="t" r="r" b="b"/>
            <a:pathLst>
              <a:path w="5055676" h="6865733">
                <a:moveTo>
                  <a:pt x="0" y="0"/>
                </a:moveTo>
                <a:lnTo>
                  <a:pt x="5055677" y="0"/>
                </a:lnTo>
                <a:lnTo>
                  <a:pt x="5055677" y="6865734"/>
                </a:lnTo>
                <a:lnTo>
                  <a:pt x="0" y="6865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6788384" y="2709770"/>
            <a:ext cx="11499616" cy="628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2687" lvl="1" indent="-436343" algn="l">
              <a:lnSpc>
                <a:spcPts val="5012"/>
              </a:lnSpc>
              <a:buFont typeface="Arial"/>
              <a:buChar char="•"/>
            </a:pPr>
            <a:r>
              <a:rPr lang="en-US" sz="4042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 la fecha llevamos más de 3 años de actividades con 158 jornadas narrativas y 617 intervenciones</a:t>
            </a:r>
          </a:p>
          <a:p>
            <a:pPr algn="l">
              <a:lnSpc>
                <a:spcPts val="5012"/>
              </a:lnSpc>
            </a:pPr>
            <a:endParaRPr lang="en-US" sz="4042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872687" lvl="1" indent="-436343" algn="l">
              <a:lnSpc>
                <a:spcPts val="5012"/>
              </a:lnSpc>
              <a:buFont typeface="Arial"/>
              <a:buChar char="•"/>
            </a:pPr>
            <a:r>
              <a:rPr lang="en-US" sz="4042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368 pacientes pediátricos (59.64%)</a:t>
            </a:r>
          </a:p>
          <a:p>
            <a:pPr algn="l">
              <a:lnSpc>
                <a:spcPts val="5012"/>
              </a:lnSpc>
            </a:pPr>
            <a:endParaRPr lang="en-US" sz="4042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872687" lvl="1" indent="-436343" algn="l">
              <a:lnSpc>
                <a:spcPts val="5012"/>
              </a:lnSpc>
              <a:buFont typeface="Arial"/>
              <a:buChar char="•"/>
            </a:pPr>
            <a:r>
              <a:rPr lang="en-US" sz="4042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249 pacientes adultos (40.36%)</a:t>
            </a:r>
          </a:p>
          <a:p>
            <a:pPr algn="l">
              <a:lnSpc>
                <a:spcPts val="5012"/>
              </a:lnSpc>
            </a:pPr>
            <a:endParaRPr lang="en-US" sz="4042">
              <a:solidFill>
                <a:srgbClr val="000000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marL="872687" lvl="1" indent="-436343" algn="l">
              <a:lnSpc>
                <a:spcPts val="5012"/>
              </a:lnSpc>
              <a:buFont typeface="Arial"/>
              <a:buChar char="•"/>
            </a:pPr>
            <a:r>
              <a:rPr lang="en-US" sz="4042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Esta propuesta es una intervención arancelada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2994"/>
            <a:chOff x="0" y="0"/>
            <a:chExt cx="26459555" cy="15390659"/>
          </a:xfrm>
        </p:grpSpPr>
        <p:sp>
          <p:nvSpPr>
            <p:cNvPr id="3" name="Freeform 3"/>
            <p:cNvSpPr/>
            <p:nvPr/>
          </p:nvSpPr>
          <p:spPr>
            <a:xfrm>
              <a:off x="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470924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470924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470924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470924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8941848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941848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941848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941848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412772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3412772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412772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3412772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7883696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7883696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7883696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7883696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22354620" y="262761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22354620" y="525523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2354620" y="788284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2354620" y="1051046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22354620" y="1313807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4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 rot="2700000">
            <a:off x="-2002557" y="-1899856"/>
            <a:ext cx="8992532" cy="5935071"/>
          </a:xfrm>
          <a:custGeom>
            <a:avLst/>
            <a:gdLst/>
            <a:ahLst/>
            <a:cxnLst/>
            <a:rect l="l" t="t" r="r" b="b"/>
            <a:pathLst>
              <a:path w="8992532" h="5935071">
                <a:moveTo>
                  <a:pt x="0" y="0"/>
                </a:moveTo>
                <a:lnTo>
                  <a:pt x="8992531" y="0"/>
                </a:lnTo>
                <a:lnTo>
                  <a:pt x="8992531" y="5935071"/>
                </a:lnTo>
                <a:lnTo>
                  <a:pt x="0" y="5935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725646">
            <a:off x="858480" y="5599440"/>
            <a:ext cx="7026972" cy="7361590"/>
          </a:xfrm>
          <a:custGeom>
            <a:avLst/>
            <a:gdLst/>
            <a:ahLst/>
            <a:cxnLst/>
            <a:rect l="l" t="t" r="r" b="b"/>
            <a:pathLst>
              <a:path w="7026972" h="7361590">
                <a:moveTo>
                  <a:pt x="0" y="0"/>
                </a:moveTo>
                <a:lnTo>
                  <a:pt x="7026973" y="0"/>
                </a:lnTo>
                <a:lnTo>
                  <a:pt x="7026973" y="7361590"/>
                </a:lnTo>
                <a:lnTo>
                  <a:pt x="0" y="7361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10283032">
            <a:off x="-3478969" y="3181860"/>
            <a:ext cx="7243421" cy="7516757"/>
          </a:xfrm>
          <a:custGeom>
            <a:avLst/>
            <a:gdLst/>
            <a:ahLst/>
            <a:cxnLst/>
            <a:rect l="l" t="t" r="r" b="b"/>
            <a:pathLst>
              <a:path w="7243421" h="7516757">
                <a:moveTo>
                  <a:pt x="0" y="0"/>
                </a:moveTo>
                <a:lnTo>
                  <a:pt x="7243421" y="0"/>
                </a:lnTo>
                <a:lnTo>
                  <a:pt x="7243421" y="7516758"/>
                </a:lnTo>
                <a:lnTo>
                  <a:pt x="0" y="7516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8578663" y="-47625"/>
            <a:ext cx="6641859" cy="130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23"/>
              </a:lnSpc>
            </a:pPr>
            <a:r>
              <a:rPr lang="en-US" sz="8325">
                <a:solidFill>
                  <a:srgbClr val="554234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Conclusiones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71413" y="1767420"/>
            <a:ext cx="10267710" cy="84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717" lvl="1" indent="-393359" algn="l">
              <a:lnSpc>
                <a:spcPts val="4263"/>
              </a:lnSpc>
              <a:buFont typeface="Arial"/>
              <a:buChar char="•"/>
            </a:pPr>
            <a:r>
              <a:rPr lang="en-US" sz="3643" spc="182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La inclusión de la narrativa como herramienta de acompañamiento en pacientes internados fue de sencilla implementación y valorada positivamente por quienes aceptaron participar de la encuesta de satisfacción.</a:t>
            </a:r>
          </a:p>
          <a:p>
            <a:pPr marL="786717" lvl="1" indent="-393359" algn="l">
              <a:lnSpc>
                <a:spcPts val="4263"/>
              </a:lnSpc>
              <a:buFont typeface="Arial"/>
              <a:buChar char="•"/>
            </a:pPr>
            <a:r>
              <a:rPr lang="en-US" sz="3643" spc="182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Estos resultados invitan a seguir incursionando en este tipo de experiencias entendiéndolas como terapéuticas. </a:t>
            </a:r>
          </a:p>
          <a:p>
            <a:pPr marL="786717" lvl="1" indent="-393359" algn="l">
              <a:lnSpc>
                <a:spcPts val="4263"/>
              </a:lnSpc>
              <a:buFont typeface="Arial"/>
              <a:buChar char="•"/>
            </a:pPr>
            <a:r>
              <a:rPr lang="en-US" sz="3643" spc="182">
                <a:solidFill>
                  <a:srgbClr val="000000"/>
                </a:solidFill>
                <a:latin typeface="Roca One"/>
                <a:ea typeface="Roca One"/>
                <a:cs typeface="Roca One"/>
                <a:sym typeface="Roca One"/>
              </a:rPr>
              <a:t>El que se trate de una intervención telefónica la hace reproducible en otras instituciones de la red FPREMI e incluso en asistencia ambulatoria. </a:t>
            </a:r>
          </a:p>
          <a:p>
            <a:pPr algn="just">
              <a:lnSpc>
                <a:spcPts val="3795"/>
              </a:lnSpc>
              <a:spcBef>
                <a:spcPct val="0"/>
              </a:spcBef>
            </a:pPr>
            <a:endParaRPr lang="en-US" sz="3643" spc="182">
              <a:solidFill>
                <a:srgbClr val="000000"/>
              </a:solidFill>
              <a:latin typeface="Roca One"/>
              <a:ea typeface="Roca One"/>
              <a:cs typeface="Roca One"/>
              <a:sym typeface="Roca O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333" y="-627997"/>
            <a:ext cx="19844666" cy="11547470"/>
            <a:chOff x="0" y="0"/>
            <a:chExt cx="26459555" cy="15396627"/>
          </a:xfrm>
        </p:grpSpPr>
        <p:sp>
          <p:nvSpPr>
            <p:cNvPr id="3" name="Freeform 3"/>
            <p:cNvSpPr/>
            <p:nvPr/>
          </p:nvSpPr>
          <p:spPr>
            <a:xfrm>
              <a:off x="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470924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941848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3412772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83696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2354620" y="2628809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470924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941848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3412772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7883696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2354620" y="5257617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470924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941848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412772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7883696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2354620" y="0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470924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941848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412772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7883696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2354620" y="10515235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470924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8941848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13412772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883696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2354620" y="13144043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4"/>
                  </a:lnTo>
                  <a:lnTo>
                    <a:pt x="0" y="225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470924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8941848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412772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7883696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54620" y="7886426"/>
              <a:ext cx="4104935" cy="2252583"/>
            </a:xfrm>
            <a:custGeom>
              <a:avLst/>
              <a:gdLst/>
              <a:ahLst/>
              <a:cxnLst/>
              <a:rect l="l" t="t" r="r" b="b"/>
              <a:pathLst>
                <a:path w="4104935" h="2252583">
                  <a:moveTo>
                    <a:pt x="0" y="0"/>
                  </a:moveTo>
                  <a:lnTo>
                    <a:pt x="4104935" y="0"/>
                  </a:lnTo>
                  <a:lnTo>
                    <a:pt x="4104935" y="2252583"/>
                  </a:lnTo>
                  <a:lnTo>
                    <a:pt x="0" y="2252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>
            <a:off x="-1762125" y="668367"/>
            <a:ext cx="5581649" cy="8142990"/>
          </a:xfrm>
          <a:custGeom>
            <a:avLst/>
            <a:gdLst/>
            <a:ahLst/>
            <a:cxnLst/>
            <a:rect l="l" t="t" r="r" b="b"/>
            <a:pathLst>
              <a:path w="5581649" h="8142990">
                <a:moveTo>
                  <a:pt x="0" y="0"/>
                </a:moveTo>
                <a:lnTo>
                  <a:pt x="5581650" y="0"/>
                </a:lnTo>
                <a:lnTo>
                  <a:pt x="5581650" y="8142990"/>
                </a:lnTo>
                <a:lnTo>
                  <a:pt x="0" y="8142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-689394" y="9258300"/>
            <a:ext cx="19666788" cy="3086100"/>
            <a:chOff x="0" y="0"/>
            <a:chExt cx="517973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79730" cy="812800"/>
            </a:xfrm>
            <a:custGeom>
              <a:avLst/>
              <a:gdLst/>
              <a:ahLst/>
              <a:cxnLst/>
              <a:rect l="l" t="t" r="r" b="b"/>
              <a:pathLst>
                <a:path w="5179730" h="812800">
                  <a:moveTo>
                    <a:pt x="0" y="0"/>
                  </a:moveTo>
                  <a:lnTo>
                    <a:pt x="5179730" y="0"/>
                  </a:lnTo>
                  <a:lnTo>
                    <a:pt x="5179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292E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517973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6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 flipH="1">
            <a:off x="14472690" y="668367"/>
            <a:ext cx="5581649" cy="8142990"/>
          </a:xfrm>
          <a:custGeom>
            <a:avLst/>
            <a:gdLst/>
            <a:ahLst/>
            <a:cxnLst/>
            <a:rect l="l" t="t" r="r" b="b"/>
            <a:pathLst>
              <a:path w="5581649" h="8142990">
                <a:moveTo>
                  <a:pt x="5581650" y="0"/>
                </a:moveTo>
                <a:lnTo>
                  <a:pt x="0" y="0"/>
                </a:lnTo>
                <a:lnTo>
                  <a:pt x="0" y="8142990"/>
                </a:lnTo>
                <a:lnTo>
                  <a:pt x="5581650" y="8142990"/>
                </a:lnTo>
                <a:lnTo>
                  <a:pt x="55816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7534635" y="5575149"/>
            <a:ext cx="3222945" cy="3236208"/>
          </a:xfrm>
          <a:custGeom>
            <a:avLst/>
            <a:gdLst/>
            <a:ahLst/>
            <a:cxnLst/>
            <a:rect l="l" t="t" r="r" b="b"/>
            <a:pathLst>
              <a:path w="3222945" h="3236208">
                <a:moveTo>
                  <a:pt x="0" y="0"/>
                </a:moveTo>
                <a:lnTo>
                  <a:pt x="3222945" y="0"/>
                </a:lnTo>
                <a:lnTo>
                  <a:pt x="3222945" y="3236208"/>
                </a:lnTo>
                <a:lnTo>
                  <a:pt x="0" y="3236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4053435" y="1449537"/>
            <a:ext cx="10181131" cy="369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3"/>
              </a:lnSpc>
            </a:pPr>
            <a:r>
              <a:rPr lang="en-US" sz="7841">
                <a:solidFill>
                  <a:srgbClr val="F7BF89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Para terminar...</a:t>
            </a:r>
          </a:p>
          <a:p>
            <a:pPr algn="ctr">
              <a:lnSpc>
                <a:spcPts val="9723"/>
              </a:lnSpc>
            </a:pPr>
            <a:r>
              <a:rPr lang="en-US" sz="7841">
                <a:solidFill>
                  <a:srgbClr val="F7BF89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¿Bea, nos contás un cuento?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386</Words>
  <Application>Microsoft Macintosh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</dc:title>
  <cp:lastModifiedBy>rosario cuadro</cp:lastModifiedBy>
  <cp:revision>3</cp:revision>
  <dcterms:created xsi:type="dcterms:W3CDTF">2006-08-16T00:00:00Z</dcterms:created>
  <dcterms:modified xsi:type="dcterms:W3CDTF">2024-10-18T17:01:32Z</dcterms:modified>
  <dc:identifier>DAGEeHAzunU</dc:identifier>
</cp:coreProperties>
</file>